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256" r:id="rId2"/>
    <p:sldId id="260" r:id="rId3"/>
    <p:sldId id="258" r:id="rId4"/>
    <p:sldId id="263" r:id="rId5"/>
    <p:sldId id="257" r:id="rId6"/>
    <p:sldId id="259" r:id="rId7"/>
    <p:sldId id="261" r:id="rId8"/>
    <p:sldId id="264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88" autoAdjust="0"/>
  </p:normalViewPr>
  <p:slideViewPr>
    <p:cSldViewPr>
      <p:cViewPr varScale="1">
        <p:scale>
          <a:sx n="106" d="100"/>
          <a:sy n="106" d="100"/>
        </p:scale>
        <p:origin x="-168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3A7F4-2491-46A8-9CB4-359F9CD56ACD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AF3862-3405-42E0-8D69-5F4CFA63ACC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Rodiče, žáci, kolegové a VŠ učitelé</a:t>
            </a:r>
            <a:r>
              <a:rPr lang="cs-CZ" baseline="0" dirty="0" smtClean="0"/>
              <a:t> </a:t>
            </a:r>
            <a:r>
              <a:rPr lang="cs-CZ" dirty="0" smtClean="0"/>
              <a:t>desítky</a:t>
            </a:r>
            <a:r>
              <a:rPr lang="cs-CZ" baseline="0" dirty="0" smtClean="0"/>
              <a:t> let upevňují představu vzdělání jako vypracování kvalitních výpisků zachycujících hluboké znalosti kantora a jejich následná brilantní formulace do písemných prací či ústního zkoušení. Co jsme zažili, to považujeme za správné a osvědčené.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F3862-3405-42E0-8D69-5F4CFA63ACC6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Vysvětlujte</a:t>
            </a:r>
            <a:r>
              <a:rPr lang="cs-CZ" baseline="0" dirty="0" smtClean="0"/>
              <a:t> </a:t>
            </a:r>
            <a:r>
              <a:rPr lang="cs-CZ" baseline="0" dirty="0" smtClean="0"/>
              <a:t> se vší vážností tvůrci </a:t>
            </a:r>
            <a:r>
              <a:rPr lang="cs-CZ" baseline="0" dirty="0" smtClean="0"/>
              <a:t>rozvrhu na vaší škole, jak je pro vás důležité, abyste mohli učit zrovna v tercii, protože tam učí matematiku ten  kolega a biologii ten kolega a vy si budete moci pomáhat.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AF3862-3405-42E0-8D69-5F4CFA63ACC6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élní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D68F-0405-4B28-84D2-972E3AEF0124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CC16CAE-D97A-4436-82B8-BA89B1C348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D68F-0405-4B28-84D2-972E3AEF0124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16CAE-D97A-4436-82B8-BA89B1C34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D68F-0405-4B28-84D2-972E3AEF0124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16CAE-D97A-4436-82B8-BA89B1C34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D68F-0405-4B28-84D2-972E3AEF0124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16CAE-D97A-4436-82B8-BA89B1C348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élní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D68F-0405-4B28-84D2-972E3AEF0124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CC16CAE-D97A-4436-82B8-BA89B1C34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D68F-0405-4B28-84D2-972E3AEF0124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16CAE-D97A-4436-82B8-BA89B1C348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D68F-0405-4B28-84D2-972E3AEF0124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16CAE-D97A-4436-82B8-BA89B1C348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D68F-0405-4B28-84D2-972E3AEF0124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16CAE-D97A-4436-82B8-BA89B1C34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D68F-0405-4B28-84D2-972E3AEF0124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16CAE-D97A-4436-82B8-BA89B1C34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élní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D68F-0405-4B28-84D2-972E3AEF0124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16CAE-D97A-4436-82B8-BA89B1C348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D68F-0405-4B28-84D2-972E3AEF0124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CC16CAE-D97A-4436-82B8-BA89B1C348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élní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A12D68F-0405-4B28-84D2-972E3AEF0124}" type="datetimeFigureOut">
              <a:rPr lang="cs-CZ" smtClean="0"/>
              <a:pPr/>
              <a:t>25.10.2020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CC16CAE-D97A-4436-82B8-BA89B1C348B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cs-CZ" sz="2800" dirty="0" smtClean="0"/>
              <a:t>Záznam střípků zkušeností začátečníka a návrhy možné cesty</a:t>
            </a:r>
          </a:p>
          <a:p>
            <a:r>
              <a:rPr lang="cs-CZ" sz="2800" dirty="0" smtClean="0"/>
              <a:t>Za „</a:t>
            </a:r>
            <a:r>
              <a:rPr lang="cs-CZ" sz="2800" dirty="0" err="1" smtClean="0"/>
              <a:t>Formativko</a:t>
            </a:r>
            <a:r>
              <a:rPr lang="cs-CZ" sz="2800" dirty="0" smtClean="0"/>
              <a:t>“ na GJO Kutná Hora:      Jana </a:t>
            </a:r>
            <a:r>
              <a:rPr lang="cs-CZ" sz="2800" dirty="0" err="1" smtClean="0"/>
              <a:t>Štrůblová</a:t>
            </a:r>
            <a:r>
              <a:rPr lang="cs-CZ" sz="2800" dirty="0" smtClean="0"/>
              <a:t> </a:t>
            </a:r>
            <a:endParaRPr lang="cs-CZ" sz="28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Šedivá je teorie, zelený strom života.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Nejdříve si dovolím </a:t>
            </a:r>
            <a:r>
              <a:rPr lang="cs-CZ" b="1" dirty="0" smtClean="0"/>
              <a:t>pojmenovat možné nástrahy začátečníka </a:t>
            </a:r>
            <a:r>
              <a:rPr lang="cs-CZ" dirty="0" smtClean="0"/>
              <a:t>tak, jak jsem je sama  zažila a odposlouchala od spřízněných kolegů „</a:t>
            </a:r>
            <a:r>
              <a:rPr lang="cs-CZ" dirty="0" err="1" smtClean="0"/>
              <a:t>formativců</a:t>
            </a:r>
            <a:r>
              <a:rPr lang="cs-CZ" dirty="0" smtClean="0"/>
              <a:t>“.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Následně nabízím </a:t>
            </a:r>
            <a:r>
              <a:rPr lang="cs-CZ" b="1" dirty="0" smtClean="0"/>
              <a:t>návrh, jak je možné prošlapávat cestu </a:t>
            </a:r>
            <a:r>
              <a:rPr lang="cs-CZ" dirty="0" smtClean="0"/>
              <a:t>dál. </a:t>
            </a:r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188640"/>
            <a:ext cx="7772400" cy="1800200"/>
          </a:xfr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Jste na startovní čáře. Našli jste odvahu se pustit do „</a:t>
            </a:r>
            <a:r>
              <a:rPr lang="cs-CZ" dirty="0" err="1" smtClean="0"/>
              <a:t>formativka</a:t>
            </a:r>
            <a:r>
              <a:rPr lang="cs-CZ" dirty="0" smtClean="0"/>
              <a:t>“.</a:t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dirty="0" smtClean="0"/>
              <a:t>(Co se může stát?)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2204864"/>
            <a:ext cx="7772400" cy="3814936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cs-CZ" dirty="0" smtClean="0"/>
              <a:t>Jste vedeni přesvědčením, že jdete dobrým směrem, ale podceníte to, že jdete (sami) proti větru (minimálně jste v menšině</a:t>
            </a:r>
            <a:r>
              <a:rPr lang="cs-CZ" dirty="0" smtClean="0"/>
              <a:t>, možná </a:t>
            </a:r>
            <a:r>
              <a:rPr lang="cs-CZ" dirty="0" smtClean="0"/>
              <a:t>máte jen tiché společníky).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Zapomenete, jak dlouho trvalo vám, než jste zahlédli (natož zvnitřnili) princip daného myšlenkového konceptu.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Neuvědomíte si, že nemáte vyzkoušený manuál s poznámkovým </a:t>
            </a:r>
            <a:r>
              <a:rPr lang="cs-CZ" smtClean="0"/>
              <a:t>aparátem, ve </a:t>
            </a:r>
            <a:r>
              <a:rPr lang="cs-CZ" dirty="0" smtClean="0"/>
              <a:t>kterém stojí, co dělat, když… (A nejpozději na konci každé hodiny byste v něm chtěli zalistovat.)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60648"/>
            <a:ext cx="7772400" cy="2088232"/>
          </a:xfr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r>
              <a:rPr lang="cs-CZ" dirty="0" smtClean="0"/>
              <a:t>Vyběhnete na trať. (Začnete uplatňovat myšlenkový koncept „</a:t>
            </a:r>
            <a:r>
              <a:rPr lang="cs-CZ" dirty="0" err="1" smtClean="0"/>
              <a:t>formativka</a:t>
            </a:r>
            <a:r>
              <a:rPr lang="cs-CZ" dirty="0" smtClean="0"/>
              <a:t>“.)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2420888"/>
            <a:ext cx="7772400" cy="417646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cs-CZ" dirty="0" smtClean="0"/>
              <a:t>Studentům (a jejich rodičům) významně narušíte  jejich zkušenost se způsobem vzdělávání.</a:t>
            </a:r>
          </a:p>
          <a:p>
            <a:r>
              <a:rPr lang="cs-CZ" dirty="0" smtClean="0"/>
              <a:t>To znamená, že je dostanete do situace, kdy jim nefungují jejich roky (s úspěchem) uplatňované  postupy při vzdělávání.</a:t>
            </a:r>
          </a:p>
          <a:p>
            <a:r>
              <a:rPr lang="cs-CZ" dirty="0" smtClean="0"/>
              <a:t>Začnou se bránit a (slušně) prosí o návrat k původnímu/známému/zažitému způsobu studia. </a:t>
            </a:r>
          </a:p>
          <a:p>
            <a:r>
              <a:rPr lang="cs-CZ" i="1" dirty="0" smtClean="0"/>
              <a:t>„A proto bych Vás moc chtěla poprosit o to, že třeba zadáte téma a ať si to přečteme a uděláme si výpisky do sešitu...“ 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2">
                <a:lumMod val="60000"/>
                <a:lumOff val="40000"/>
              </a:schemeClr>
            </a:solidFill>
          </a:ln>
          <a:effectLst/>
        </p:spPr>
        <p:txBody>
          <a:bodyPr>
            <a:normAutofit fontScale="90000"/>
          </a:bodyPr>
          <a:lstStyle/>
          <a:p>
            <a:r>
              <a:rPr lang="cs-CZ" dirty="0" smtClean="0"/>
              <a:t>Nasaďte si sněžnice, abyste nezapadli. (Vítejte v realitě.)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916832"/>
            <a:ext cx="7772400" cy="410296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pPr marL="514350" indent="-514350"/>
            <a:r>
              <a:rPr lang="cs-CZ" dirty="0" smtClean="0"/>
              <a:t>Vytvořte </a:t>
            </a:r>
            <a:r>
              <a:rPr lang="cs-CZ" b="1" dirty="0" smtClean="0"/>
              <a:t>komunitu stejně smýšlejících učitelů</a:t>
            </a:r>
            <a:r>
              <a:rPr lang="cs-CZ" dirty="0" smtClean="0"/>
              <a:t>. (Nabídne se Vám prostor pro sdílení zkušeností, pro kladení si otázek, pro vzájemnou podporu.)</a:t>
            </a:r>
          </a:p>
          <a:p>
            <a:endParaRPr lang="cs-CZ" dirty="0" smtClean="0"/>
          </a:p>
          <a:p>
            <a:endParaRPr lang="cs-CZ" dirty="0" smtClean="0"/>
          </a:p>
          <a:p>
            <a:pPr marL="514350" indent="-514350"/>
            <a:r>
              <a:rPr lang="cs-CZ" dirty="0" smtClean="0"/>
              <a:t>Začněte  používat </a:t>
            </a:r>
            <a:r>
              <a:rPr lang="cs-CZ" b="1" dirty="0" smtClean="0"/>
              <a:t>strategie „</a:t>
            </a:r>
            <a:r>
              <a:rPr lang="cs-CZ" b="1" dirty="0" err="1" smtClean="0"/>
              <a:t>formativka</a:t>
            </a:r>
            <a:r>
              <a:rPr lang="cs-CZ" b="1" dirty="0" smtClean="0"/>
              <a:t>“ v jedné třídě spolu s ostatními členy vaší komunity</a:t>
            </a:r>
            <a:r>
              <a:rPr lang="cs-CZ" dirty="0" smtClean="0"/>
              <a:t>. (Vy mnoho odpracujete pro ně a oni totéž udělají pro vás, a tudíž je to pro vaše žáky snadnější či minimálně snáze uvěřitelná cesta.) </a:t>
            </a:r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Nasaďte si sněžnice, abyste nezapadli. (Vítejte v realitě.)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916832"/>
            <a:ext cx="7772400" cy="4464496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b="1" dirty="0" smtClean="0"/>
              <a:t>„Neberte si nic osobně“. </a:t>
            </a:r>
            <a:r>
              <a:rPr lang="cs-CZ" dirty="0" smtClean="0"/>
              <a:t>(2. dohoda, M. </a:t>
            </a:r>
            <a:r>
              <a:rPr lang="cs-CZ" dirty="0" err="1" smtClean="0"/>
              <a:t>Ruiz</a:t>
            </a:r>
            <a:r>
              <a:rPr lang="cs-CZ" dirty="0" smtClean="0"/>
              <a:t>)</a:t>
            </a:r>
            <a:r>
              <a:rPr lang="cs-CZ" b="1" dirty="0" smtClean="0"/>
              <a:t> </a:t>
            </a:r>
            <a:r>
              <a:rPr lang="cs-CZ" dirty="0" smtClean="0"/>
              <a:t>Odpor k tomu, co děláte, pramení z toho, že berete druhým pevnou půdu pod nohama. Nabízejte jim své rezervní sněžnice (kolegům pozvánky na další setkání „</a:t>
            </a:r>
            <a:r>
              <a:rPr lang="cs-CZ" dirty="0" err="1" smtClean="0"/>
              <a:t>formativka</a:t>
            </a:r>
            <a:r>
              <a:rPr lang="cs-CZ" dirty="0" smtClean="0"/>
              <a:t>“, pro žáky se staňte komentátory dění ve vaší třídě a zároveň jim dejte možnost komentovat, co zažívají).</a:t>
            </a:r>
          </a:p>
          <a:p>
            <a:endParaRPr lang="cs-CZ" dirty="0" smtClean="0"/>
          </a:p>
          <a:p>
            <a:r>
              <a:rPr lang="cs-CZ" dirty="0" smtClean="0"/>
              <a:t> Ale připomínejte si, že podle nich  mohou být vaše sněžnice výstřelek, který jim nestojí za to koupit.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Pojďme do tepla horské boudy. (Setkávání nad „</a:t>
            </a:r>
            <a:r>
              <a:rPr lang="cs-CZ" dirty="0" err="1" smtClean="0"/>
              <a:t>formativkem</a:t>
            </a:r>
            <a:r>
              <a:rPr lang="cs-CZ" dirty="0" smtClean="0"/>
              <a:t>“)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556792"/>
            <a:ext cx="7772400" cy="4463008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Jsme tu </a:t>
            </a:r>
            <a:r>
              <a:rPr lang="cs-CZ" b="1" dirty="0" smtClean="0"/>
              <a:t>v bezpečí </a:t>
            </a:r>
            <a:r>
              <a:rPr lang="cs-CZ" dirty="0" smtClean="0"/>
              <a:t>(důvěřujeme si, fandíme si, podporujeme se, učíme se od sebe, každý dotaz/komentář vítáme).</a:t>
            </a:r>
          </a:p>
          <a:p>
            <a:r>
              <a:rPr lang="cs-CZ" dirty="0" smtClean="0"/>
              <a:t>Jsme tu </a:t>
            </a:r>
            <a:r>
              <a:rPr lang="cs-CZ" b="1" dirty="0" smtClean="0"/>
              <a:t>dobrovolně</a:t>
            </a:r>
            <a:r>
              <a:rPr lang="cs-CZ" dirty="0" smtClean="0"/>
              <a:t>.</a:t>
            </a:r>
          </a:p>
          <a:p>
            <a:r>
              <a:rPr lang="cs-CZ" b="1" dirty="0" smtClean="0"/>
              <a:t>Pravidelně</a:t>
            </a:r>
            <a:r>
              <a:rPr lang="cs-CZ" dirty="0" smtClean="0"/>
              <a:t> se sem vracíme. (Máme zkušenost s intervalem 6 týdnů.)</a:t>
            </a:r>
          </a:p>
          <a:p>
            <a:r>
              <a:rPr lang="cs-CZ" dirty="0" smtClean="0"/>
              <a:t> </a:t>
            </a:r>
            <a:r>
              <a:rPr lang="cs-CZ" b="1" dirty="0" smtClean="0"/>
              <a:t>Sdílíme</a:t>
            </a:r>
            <a:r>
              <a:rPr lang="cs-CZ" dirty="0" smtClean="0"/>
              <a:t> si podněty nashromážděné v minulém úseku cesty.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620688"/>
            <a:ext cx="7772400" cy="2736304"/>
          </a:xfr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cs-CZ" dirty="0" smtClean="0"/>
              <a:t>P.S.1)</a:t>
            </a:r>
            <a:br>
              <a:rPr lang="cs-CZ" dirty="0" smtClean="0"/>
            </a:br>
            <a:r>
              <a:rPr lang="cs-CZ" dirty="0" smtClean="0"/>
              <a:t>Bez podpory vedení vaší školy jste v čudu!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4365104"/>
            <a:ext cx="7772400" cy="1656184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cs-CZ" sz="4000" dirty="0" smtClean="0">
                <a:latin typeface="+mj-lt"/>
              </a:rPr>
              <a:t>P.S.2)</a:t>
            </a:r>
          </a:p>
          <a:p>
            <a:pPr>
              <a:buNone/>
            </a:pPr>
            <a:r>
              <a:rPr lang="cs-CZ" sz="4000" dirty="0" smtClean="0">
                <a:latin typeface="+mj-lt"/>
              </a:rPr>
              <a:t>To se nás naštěstí netýká </a:t>
            </a:r>
            <a:r>
              <a:rPr lang="cs-CZ" sz="4000" dirty="0" smtClean="0">
                <a:latin typeface="+mj-lt"/>
                <a:sym typeface="Wingdings" pitchFamily="2" charset="2"/>
              </a:rPr>
              <a:t>.</a:t>
            </a:r>
            <a:endParaRPr lang="cs-CZ" sz="4000" dirty="0">
              <a:latin typeface="+mj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mění">
  <a:themeElements>
    <a:clrScheme name="Jmění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Jmění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Jmění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</TotalTime>
  <Words>574</Words>
  <Application>Microsoft Office PowerPoint</Application>
  <PresentationFormat>Předvádění na obrazovce (4:3)</PresentationFormat>
  <Paragraphs>43</Paragraphs>
  <Slides>9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Jmění</vt:lpstr>
      <vt:lpstr>Šedivá je teorie, zelený strom života.</vt:lpstr>
      <vt:lpstr>Snímek 2</vt:lpstr>
      <vt:lpstr>  Jste na startovní čáře. Našli jste odvahu se pustit do „formativka“.  (Co se může stát?)</vt:lpstr>
      <vt:lpstr>Snímek 4</vt:lpstr>
      <vt:lpstr>Vyběhnete na trať. (Začnete uplatňovat myšlenkový koncept „formativka“.)</vt:lpstr>
      <vt:lpstr>Nasaďte si sněžnice, abyste nezapadli. (Vítejte v realitě.)</vt:lpstr>
      <vt:lpstr>Nasaďte si sněžnice, abyste nezapadli. (Vítejte v realitě.)</vt:lpstr>
      <vt:lpstr>Pojďme do tepla horské boudy. (Setkávání nad „formativkem“)</vt:lpstr>
      <vt:lpstr>P.S.1) Bez podpory vedení vaší školy jste v čudu!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Šedivá je teorie, zelený strom života.</dc:title>
  <dc:creator>PAVEL</dc:creator>
  <cp:lastModifiedBy>PAVEL</cp:lastModifiedBy>
  <cp:revision>39</cp:revision>
  <dcterms:created xsi:type="dcterms:W3CDTF">2020-10-18T18:43:47Z</dcterms:created>
  <dcterms:modified xsi:type="dcterms:W3CDTF">2020-10-25T17:18:27Z</dcterms:modified>
</cp:coreProperties>
</file>